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1132" r:id="rId3"/>
    <p:sldId id="1131" r:id="rId4"/>
    <p:sldId id="832" r:id="rId5"/>
    <p:sldId id="1189" r:id="rId6"/>
    <p:sldId id="1134" r:id="rId7"/>
    <p:sldId id="1190" r:id="rId8"/>
    <p:sldId id="1192" r:id="rId9"/>
    <p:sldId id="1191" r:id="rId10"/>
    <p:sldId id="1193" r:id="rId11"/>
    <p:sldId id="1194" r:id="rId12"/>
    <p:sldId id="1195" r:id="rId13"/>
    <p:sldId id="1197" r:id="rId14"/>
    <p:sldId id="1198" r:id="rId15"/>
    <p:sldId id="1199" r:id="rId16"/>
    <p:sldId id="1200" r:id="rId17"/>
    <p:sldId id="1201" r:id="rId18"/>
    <p:sldId id="1202" r:id="rId19"/>
    <p:sldId id="1204" r:id="rId20"/>
    <p:sldId id="1203" r:id="rId21"/>
    <p:sldId id="1205" r:id="rId22"/>
    <p:sldId id="1210" r:id="rId23"/>
    <p:sldId id="1211" r:id="rId24"/>
    <p:sldId id="1206" r:id="rId25"/>
    <p:sldId id="1207" r:id="rId26"/>
    <p:sldId id="1208" r:id="rId27"/>
    <p:sldId id="1209" r:id="rId28"/>
    <p:sldId id="1212" r:id="rId29"/>
    <p:sldId id="1213" r:id="rId30"/>
    <p:sldId id="1214" r:id="rId31"/>
    <p:sldId id="1215" r:id="rId32"/>
    <p:sldId id="1216" r:id="rId33"/>
    <p:sldId id="1217" r:id="rId34"/>
    <p:sldId id="1218" r:id="rId35"/>
    <p:sldId id="1219" r:id="rId36"/>
    <p:sldId id="1220" r:id="rId37"/>
    <p:sldId id="1221" r:id="rId38"/>
    <p:sldId id="1222" r:id="rId39"/>
    <p:sldId id="1223" r:id="rId40"/>
    <p:sldId id="1224" r:id="rId41"/>
    <p:sldId id="1225" r:id="rId42"/>
    <p:sldId id="1227" r:id="rId43"/>
    <p:sldId id="1228" r:id="rId44"/>
    <p:sldId id="1230" r:id="rId45"/>
    <p:sldId id="1229" r:id="rId46"/>
    <p:sldId id="1226" r:id="rId47"/>
    <p:sldId id="1231" r:id="rId48"/>
    <p:sldId id="1237" r:id="rId49"/>
    <p:sldId id="1241" r:id="rId50"/>
    <p:sldId id="1232" r:id="rId51"/>
    <p:sldId id="1233" r:id="rId52"/>
    <p:sldId id="1234" r:id="rId53"/>
    <p:sldId id="1235" r:id="rId54"/>
    <p:sldId id="1236" r:id="rId55"/>
    <p:sldId id="1242" r:id="rId56"/>
    <p:sldId id="1243" r:id="rId57"/>
    <p:sldId id="1244" r:id="rId58"/>
    <p:sldId id="1245" r:id="rId59"/>
    <p:sldId id="1246" r:id="rId60"/>
    <p:sldId id="1247" r:id="rId61"/>
    <p:sldId id="1248" r:id="rId62"/>
    <p:sldId id="1249" r:id="rId63"/>
    <p:sldId id="1250" r:id="rId64"/>
    <p:sldId id="1251" r:id="rId65"/>
    <p:sldId id="1252" r:id="rId66"/>
    <p:sldId id="1253" r:id="rId67"/>
    <p:sldId id="1254" r:id="rId68"/>
    <p:sldId id="1238" r:id="rId69"/>
    <p:sldId id="1239" r:id="rId70"/>
    <p:sldId id="1240" r:id="rId71"/>
    <p:sldId id="1255" r:id="rId72"/>
    <p:sldId id="1256" r:id="rId73"/>
    <p:sldId id="1257" r:id="rId74"/>
    <p:sldId id="1258" r:id="rId75"/>
    <p:sldId id="1259" r:id="rId76"/>
    <p:sldId id="126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FCC"/>
    <a:srgbClr val="C0B2FF"/>
    <a:srgbClr val="FF91A7"/>
    <a:srgbClr val="FF4F00"/>
    <a:srgbClr val="A30000"/>
    <a:srgbClr val="AB0000"/>
    <a:srgbClr val="AA67A4"/>
    <a:srgbClr val="6B818C"/>
    <a:srgbClr val="FFD6D3"/>
    <a:srgbClr val="FFF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8"/>
    <p:restoredTop sz="83721"/>
  </p:normalViewPr>
  <p:slideViewPr>
    <p:cSldViewPr snapToGrid="0" snapToObjects="1">
      <p:cViewPr>
        <p:scale>
          <a:sx n="100" d="100"/>
          <a:sy n="100" d="100"/>
        </p:scale>
        <p:origin x="1368" y="62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18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46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5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95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2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13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Model gets more confident about its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7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9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94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1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5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85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54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96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8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15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38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31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9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21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0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6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5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5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44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3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0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78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93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57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8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43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44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6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3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722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69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931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39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671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0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9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7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9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646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66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416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136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45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425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87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62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6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271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621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26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61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7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3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8E98-C637-DE48-912A-CB1B3013F317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8AD8-F8E7-F946-BD46-7844CB5C97A2}" type="datetime1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52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64B1-3016-9A4F-853C-A03142A4574D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0E1B52-B9F8-4F44-986D-409D2D53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64B1-3016-9A4F-853C-A03142A4574D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A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0E1B52-B9F8-4F44-986D-409D2D53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AA6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9C65E7-C316-CE4D-B6A0-47D56FF3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8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9C65E7-C316-CE4D-B6A0-47D56FF3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2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E602-125A-D841-BBD6-EADF0C39E925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4BB8-74D2-3E43-890F-8F2F42968950}" type="datetime1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214F-A4C9-C041-8305-3968946FB632}" type="datetime1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8675-3694-DC45-9CCE-9680EB1371B3}" type="datetime1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818" y="1687691"/>
            <a:ext cx="9713640" cy="1176431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19: Debugging and Probing</a:t>
            </a:r>
            <a:br>
              <a:rPr lang="en-US" sz="4000" dirty="0">
                <a:latin typeface="Avenir Medium" panose="02000503020000020003" pitchFamily="2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What’s going on with my model?!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486851"/>
            <a:ext cx="9144000" cy="1655762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2992415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070307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8E0CE-39C7-A643-B7ED-92F447A1E1D5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410815"/>
            <a:ext cx="1789742" cy="1001334"/>
            <a:chOff x="3383860" y="4092499"/>
            <a:chExt cx="1774304" cy="1102997"/>
          </a:xfrm>
        </p:grpSpPr>
        <p:pic>
          <p:nvPicPr>
            <p:cNvPr id="10" name="Picture 9" descr="iacs.png">
              <a:extLst>
                <a:ext uri="{FF2B5EF4-FFF2-40B4-BE49-F238E27FC236}">
                  <a16:creationId xmlns:a16="http://schemas.microsoft.com/office/drawing/2014/main" id="{4BDB223D-D079-9D42-8CA1-AD998125D688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1" name="Picture 10" descr="harvard.png">
              <a:extLst>
                <a:ext uri="{FF2B5EF4-FFF2-40B4-BE49-F238E27FC236}">
                  <a16:creationId xmlns:a16="http://schemas.microsoft.com/office/drawing/2014/main" id="{3FB39F88-82EF-0E43-888E-3388EB909C53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51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1806414" cy="57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067297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Debugging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EC5D5F-1FF6-B343-8255-659B3A340009}"/>
              </a:ext>
            </a:extLst>
          </p:cNvPr>
          <p:cNvSpPr txBox="1">
            <a:spLocks/>
          </p:cNvSpPr>
          <p:nvPr/>
        </p:nvSpPr>
        <p:spPr>
          <a:xfrm>
            <a:off x="666082" y="1183329"/>
            <a:ext cx="10859836" cy="4745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Debugging allows you to identify problems in your assumptions or implementation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Models are often </a:t>
            </a:r>
            <a:r>
              <a:rPr lang="en-US" sz="2400" b="1" dirty="0"/>
              <a:t>complicated and opaque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Everything is a hyperparameter</a:t>
            </a:r>
            <a:br>
              <a:rPr lang="en-US" sz="2400" b="1" dirty="0"/>
            </a:br>
            <a:r>
              <a:rPr lang="en-US" sz="2400" dirty="0"/>
              <a:t>(e.g., network size, model variations, batch size, optimization, learning rate)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Non-convex, stochastic optimization has </a:t>
            </a:r>
            <a:r>
              <a:rPr lang="en-US" sz="2400" b="1" dirty="0"/>
              <a:t>no guarantee of converging 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543014" cy="71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487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Possible Causes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1D07B-B6B4-0F4D-BF06-33D3CF56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5" y="1336019"/>
            <a:ext cx="8412814" cy="46474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8E6855D-64D8-E44D-8296-B882A6AC0160}"/>
              </a:ext>
            </a:extLst>
          </p:cNvPr>
          <p:cNvSpPr txBox="1">
            <a:spLocks/>
          </p:cNvSpPr>
          <p:nvPr/>
        </p:nvSpPr>
        <p:spPr>
          <a:xfrm>
            <a:off x="4615042" y="293655"/>
            <a:ext cx="4122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Debug incrementally!</a:t>
            </a:r>
          </a:p>
        </p:txBody>
      </p:sp>
    </p:spTree>
    <p:extLst>
      <p:ext uri="{BB962C8B-B14F-4D97-AF65-F5344CB8AC3E}">
        <p14:creationId xmlns:p14="http://schemas.microsoft.com/office/powerpoint/2010/main" val="179663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1234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487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36EF2-8C1F-4E40-9AA0-1DEB7177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142540"/>
            <a:ext cx="7391400" cy="39694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378B40-8C3C-FD42-91A1-2F853DF4B23E}"/>
              </a:ext>
            </a:extLst>
          </p:cNvPr>
          <p:cNvSpPr txBox="1">
            <a:spLocks/>
          </p:cNvSpPr>
          <p:nvPr/>
        </p:nvSpPr>
        <p:spPr>
          <a:xfrm>
            <a:off x="3865742" y="5432498"/>
            <a:ext cx="4122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Deliberately try to overfit</a:t>
            </a:r>
          </a:p>
        </p:txBody>
      </p:sp>
    </p:spTree>
    <p:extLst>
      <p:ext uri="{BB962C8B-B14F-4D97-AF65-F5344CB8AC3E}">
        <p14:creationId xmlns:p14="http://schemas.microsoft.com/office/powerpoint/2010/main" val="45461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974814" cy="75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487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Model expressivity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A89AB-9314-8747-8F62-A219E62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3" y="1511834"/>
            <a:ext cx="10768333" cy="38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1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974814" cy="75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487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Model expressivity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ABFA5-87F8-A84B-BD66-26709C22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57" y="1291440"/>
            <a:ext cx="11539334" cy="42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974814" cy="75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4876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Model expressivity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57517-816C-7C44-AEEC-F3D81E13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25" y="1058514"/>
            <a:ext cx="9234149" cy="51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429561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Training/Test Discrepancies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D0DF1-73AE-EE46-9109-08AEDB8C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53" y="1071702"/>
            <a:ext cx="8726294" cy="47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429561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Debugging Mini-batching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5DA39-9F31-A24C-B5B4-EE0F73B9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58" y="1004408"/>
            <a:ext cx="8542683" cy="48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0858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Beam Search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A7057-5575-6644-B2C3-18A43729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46" y="764268"/>
            <a:ext cx="6782954" cy="53294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44D14F-5422-9742-AE2C-DA14722DDEB4}"/>
              </a:ext>
            </a:extLst>
          </p:cNvPr>
          <p:cNvSpPr txBox="1">
            <a:spLocks/>
          </p:cNvSpPr>
          <p:nvPr/>
        </p:nvSpPr>
        <p:spPr>
          <a:xfrm>
            <a:off x="584200" y="1287480"/>
            <a:ext cx="3632200" cy="300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Instead of picking the single-most probable word, maintain several paths</a:t>
            </a:r>
          </a:p>
        </p:txBody>
      </p:sp>
    </p:spTree>
    <p:extLst>
      <p:ext uri="{BB962C8B-B14F-4D97-AF65-F5344CB8AC3E}">
        <p14:creationId xmlns:p14="http://schemas.microsoft.com/office/powerpoint/2010/main" val="209080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66002"/>
            <a:ext cx="20858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Beam Search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D5DDB-5573-9247-97B8-E01C3F6B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575625"/>
            <a:ext cx="9639300" cy="33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A3A44B-2873-6245-B6E8-8BDCE669E702}"/>
              </a:ext>
            </a:extLst>
          </p:cNvPr>
          <p:cNvSpPr/>
          <p:nvPr/>
        </p:nvSpPr>
        <p:spPr>
          <a:xfrm>
            <a:off x="5937337" y="0"/>
            <a:ext cx="62546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 Tribe Called Quest – The Low End Theory (1991, Vinyl) - Discogs">
            <a:extLst>
              <a:ext uri="{FF2B5EF4-FFF2-40B4-BE49-F238E27FC236}">
                <a16:creationId xmlns:a16="http://schemas.microsoft.com/office/drawing/2014/main" id="{FF780006-B9F7-C54D-BCB9-948C7CD5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4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5BF80D-D8DF-D747-9D3D-350E3F043FA4}"/>
              </a:ext>
            </a:extLst>
          </p:cNvPr>
          <p:cNvSpPr txBox="1">
            <a:spLocks/>
          </p:cNvSpPr>
          <p:nvPr/>
        </p:nvSpPr>
        <p:spPr>
          <a:xfrm>
            <a:off x="7148198" y="647698"/>
            <a:ext cx="4629778" cy="2295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Featuring the hit song, </a:t>
            </a:r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“</a:t>
            </a:r>
            <a:r>
              <a:rPr lang="en-US" sz="3600" dirty="0" err="1">
                <a:solidFill>
                  <a:srgbClr val="92D050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De</a:t>
            </a:r>
            <a:r>
              <a:rPr lang="en-US" sz="3600" dirty="0" err="1">
                <a:solidFill>
                  <a:srgbClr val="FF0000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buggin</a:t>
            </a:r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’ out”</a:t>
            </a:r>
            <a:endParaRPr lang="en-US" sz="3600" b="1" dirty="0">
              <a:solidFill>
                <a:srgbClr val="FF0000"/>
              </a:solidFill>
              <a:latin typeface="American Typewriter" panose="02090604020004020304" pitchFamily="18" charset="77"/>
              <a:cs typeface="Castellar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AAE70-1E44-B747-B130-6509F21F13B4}"/>
              </a:ext>
            </a:extLst>
          </p:cNvPr>
          <p:cNvSpPr/>
          <p:nvPr/>
        </p:nvSpPr>
        <p:spPr>
          <a:xfrm>
            <a:off x="7525824" y="3059668"/>
            <a:ext cx="3624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  <a:cs typeface="Castellar" panose="020F0502020204030204" pitchFamily="34" charset="0"/>
              </a:rPr>
              <a:t>by A Tribe Called Quest (ATCQ)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3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347751" y="218689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Loss function vs Evaluation metric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705F8-9F76-164E-8341-6FF74D22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50" y="1003185"/>
            <a:ext cx="6218149" cy="4900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6FD939-7518-984D-850E-D099010E8D5B}"/>
              </a:ext>
            </a:extLst>
          </p:cNvPr>
          <p:cNvSpPr/>
          <p:nvPr/>
        </p:nvSpPr>
        <p:spPr>
          <a:xfrm flipV="1">
            <a:off x="466886" y="721883"/>
            <a:ext cx="531161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06A9CF-A1F2-8C4F-BBEE-A70319EC0DF0}"/>
              </a:ext>
            </a:extLst>
          </p:cNvPr>
          <p:cNvSpPr txBox="1">
            <a:spLocks/>
          </p:cNvSpPr>
          <p:nvPr/>
        </p:nvSpPr>
        <p:spPr>
          <a:xfrm>
            <a:off x="711201" y="1267159"/>
            <a:ext cx="4444999" cy="4897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Very common to optimize for maximum likelihood for training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Likelihood isn’t necessarily correlated with accuracy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199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328652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Early Stopping with Evaluation Metric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647BB-3257-5744-ACDF-992C0B45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030290"/>
            <a:ext cx="9563100" cy="52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3072-CCCB-4C4A-9B35-CD5A23FF4F16}"/>
              </a:ext>
            </a:extLst>
          </p:cNvPr>
          <p:cNvSpPr/>
          <p:nvPr/>
        </p:nvSpPr>
        <p:spPr>
          <a:xfrm>
            <a:off x="2089233" y="1362046"/>
            <a:ext cx="3234329" cy="50917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E6B3C04-55C4-0F42-AA01-2F9D4A67747A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3072-CCCB-4C4A-9B35-CD5A23FF4F16}"/>
              </a:ext>
            </a:extLst>
          </p:cNvPr>
          <p:cNvSpPr/>
          <p:nvPr/>
        </p:nvSpPr>
        <p:spPr>
          <a:xfrm>
            <a:off x="2154342" y="2259139"/>
            <a:ext cx="4043258" cy="50917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859E856-24A3-834D-BE61-B8D135194F73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</p:spTree>
    <p:extLst>
      <p:ext uri="{BB962C8B-B14F-4D97-AF65-F5344CB8AC3E}">
        <p14:creationId xmlns:p14="http://schemas.microsoft.com/office/powerpoint/2010/main" val="118304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328652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Look at your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6B18D-E08F-194F-8C5A-2817F6BB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70" y="1165565"/>
            <a:ext cx="9192491" cy="49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Inspect and categorize your errors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6FE1F-8E7A-2743-AF72-C6CE29DB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9" y="1032480"/>
            <a:ext cx="7528541" cy="52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Quantitative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260E0-0A8E-DC46-84C2-9A39691B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89" y="1066800"/>
            <a:ext cx="9624022" cy="4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3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Example: </a:t>
            </a:r>
            <a:r>
              <a:rPr lang="en-US" dirty="0" err="1">
                <a:solidFill>
                  <a:srgbClr val="C00000"/>
                </a:solidFill>
              </a:rPr>
              <a:t>ExplainaBoard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0EA81-9167-AF45-891B-9F6D2F7E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70" y="910028"/>
            <a:ext cx="9319059" cy="52443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5DEEEA-8101-4A42-96D2-E83D51AB2E68}"/>
              </a:ext>
            </a:extLst>
          </p:cNvPr>
          <p:cNvSpPr/>
          <p:nvPr/>
        </p:nvSpPr>
        <p:spPr>
          <a:xfrm>
            <a:off x="690791" y="4692134"/>
            <a:ext cx="3215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explainaboard.nlpedia.ai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1155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3072-CCCB-4C4A-9B35-CD5A23FF4F16}"/>
              </a:ext>
            </a:extLst>
          </p:cNvPr>
          <p:cNvSpPr/>
          <p:nvPr/>
        </p:nvSpPr>
        <p:spPr>
          <a:xfrm>
            <a:off x="2154342" y="2259139"/>
            <a:ext cx="4043258" cy="50917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859E856-24A3-834D-BE61-B8D135194F73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</p:spTree>
    <p:extLst>
      <p:ext uri="{BB962C8B-B14F-4D97-AF65-F5344CB8AC3E}">
        <p14:creationId xmlns:p14="http://schemas.microsoft.com/office/powerpoint/2010/main" val="64042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3072-CCCB-4C4A-9B35-CD5A23FF4F16}"/>
              </a:ext>
            </a:extLst>
          </p:cNvPr>
          <p:cNvSpPr/>
          <p:nvPr/>
        </p:nvSpPr>
        <p:spPr>
          <a:xfrm>
            <a:off x="2154342" y="3084327"/>
            <a:ext cx="5567258" cy="50917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8DDCD61-2E00-A34D-BE0C-DF963191AAB6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</p:spTree>
    <p:extLst>
      <p:ext uri="{BB962C8B-B14F-4D97-AF65-F5344CB8AC3E}">
        <p14:creationId xmlns:p14="http://schemas.microsoft.com/office/powerpoint/2010/main" val="121943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0243456" cy="22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more homework</a:t>
            </a:r>
            <a:endParaRPr lang="en-US" sz="2400" dirty="0">
              <a:highlight>
                <a:srgbClr val="FFFF00"/>
              </a:highlight>
              <a:latin typeface="Avenir Light" panose="020B0402020203020204" pitchFamily="34" charset="7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Quiz 6 </a:t>
            </a:r>
            <a:r>
              <a:rPr lang="en-US" sz="2400" b="1" dirty="0">
                <a:latin typeface="Avenir Light" panose="020B0402020203020204" pitchFamily="34" charset="77"/>
              </a:rPr>
              <a:t>and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Quiz 7</a:t>
            </a:r>
            <a:r>
              <a:rPr lang="en-US" sz="2400" b="1" dirty="0">
                <a:latin typeface="Avenir Light" panose="020B0402020203020204" pitchFamily="34" charset="77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Phase 3 </a:t>
            </a:r>
            <a:r>
              <a:rPr lang="en-US" sz="2400" b="1" dirty="0">
                <a:latin typeface="Avenir Light" panose="020B0402020203020204" pitchFamily="34" charset="77"/>
              </a:rPr>
              <a:t>are being graded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Phase 4 </a:t>
            </a:r>
            <a:r>
              <a:rPr lang="en-US" sz="2400" dirty="0">
                <a:latin typeface="Avenir Light" panose="020B0402020203020204" pitchFamily="34" charset="77"/>
              </a:rPr>
              <a:t>will be a soft-assessment</a:t>
            </a:r>
            <a:endParaRPr lang="en-US" sz="2400" dirty="0">
              <a:highlight>
                <a:srgbClr val="FFFF00"/>
              </a:highlight>
              <a:latin typeface="Avenir Light" panose="020B04020202030202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B8523-1385-4848-9BE9-1DA241C40A0F}"/>
              </a:ext>
            </a:extLst>
          </p:cNvPr>
          <p:cNvSpPr/>
          <p:nvPr/>
        </p:nvSpPr>
        <p:spPr>
          <a:xfrm>
            <a:off x="4020480" y="5199804"/>
            <a:ext cx="4769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of today’s slides are based on, inspired by, or directly from Mohit </a:t>
            </a:r>
            <a:r>
              <a:rPr lang="en-US" dirty="0" err="1"/>
              <a:t>Iyyer</a:t>
            </a:r>
            <a:r>
              <a:rPr lang="en-US" dirty="0"/>
              <a:t> (UMass Amherst), Graham </a:t>
            </a:r>
            <a:r>
              <a:rPr lang="en-US" dirty="0" err="1"/>
              <a:t>Neubig</a:t>
            </a:r>
            <a:r>
              <a:rPr lang="en-US" dirty="0"/>
              <a:t> (CMU), Sam Bowman (NYU), Yonatan </a:t>
            </a:r>
            <a:r>
              <a:rPr lang="en-US" dirty="0" err="1"/>
              <a:t>Belinkov</a:t>
            </a:r>
            <a:r>
              <a:rPr lang="en-US" dirty="0"/>
              <a:t> (Technion)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The big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Sam Bowman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85FA8-D180-3D4C-AA08-6416CCB9656A}"/>
              </a:ext>
            </a:extLst>
          </p:cNvPr>
          <p:cNvSpPr txBox="1">
            <a:spLocks/>
          </p:cNvSpPr>
          <p:nvPr/>
        </p:nvSpPr>
        <p:spPr>
          <a:xfrm>
            <a:off x="798763" y="910028"/>
            <a:ext cx="10656637" cy="5446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400" dirty="0"/>
              <a:t>Understanding the </a:t>
            </a:r>
            <a:r>
              <a:rPr lang="en-US" sz="2400" b="1" dirty="0"/>
              <a:t>general properties of the model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Analysis and debugging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sym typeface="Wingdings" pitchFamily="2" charset="2"/>
              </a:rPr>
              <a:t>Easier</a:t>
            </a:r>
            <a:r>
              <a:rPr lang="en-US" sz="2400" dirty="0">
                <a:sym typeface="Wingdings" pitchFamily="2" charset="2"/>
              </a:rPr>
              <a:t>, generally used to guide engineering work or answer specific scientific questions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endParaRPr lang="en-US" sz="2400" dirty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400" dirty="0">
                <a:sym typeface="Wingdings" pitchFamily="2" charset="2"/>
              </a:rPr>
              <a:t>Understanding the properties of a model applied to a </a:t>
            </a:r>
            <a:r>
              <a:rPr lang="en-US" sz="2400" b="1" dirty="0">
                <a:sym typeface="Wingdings" pitchFamily="2" charset="2"/>
              </a:rPr>
              <a:t>specific example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C00000"/>
                </a:solidFill>
                <a:sym typeface="Wingdings" pitchFamily="2" charset="2"/>
              </a:rPr>
              <a:t>Explainability</a:t>
            </a:r>
            <a:r>
              <a:rPr lang="en-US" sz="2400" dirty="0">
                <a:sym typeface="Wingdings" pitchFamily="2" charset="2"/>
              </a:rPr>
              <a:t> and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interpretability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sym typeface="Wingdings" pitchFamily="2" charset="2"/>
              </a:rPr>
              <a:t>Harder</a:t>
            </a:r>
            <a:r>
              <a:rPr lang="en-US" sz="2400" dirty="0">
                <a:sym typeface="Wingdings" pitchFamily="2" charset="2"/>
              </a:rPr>
              <a:t>, generally used to validate a model’s decision in high-stakes situations (e.g., medical, legal, financial, </a:t>
            </a:r>
            <a:r>
              <a:rPr lang="en-US" sz="2400" dirty="0" err="1">
                <a:sym typeface="Wingdings" pitchFamily="2" charset="2"/>
              </a:rPr>
              <a:t>etc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The EU has the ‘right to explanation’ for computational models used to make decisions about people</a:t>
            </a: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371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Sam Bowman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086950-5422-AF48-BE6D-3CF9318C0E77}"/>
              </a:ext>
            </a:extLst>
          </p:cNvPr>
          <p:cNvSpPr txBox="1">
            <a:spLocks/>
          </p:cNvSpPr>
          <p:nvPr/>
        </p:nvSpPr>
        <p:spPr>
          <a:xfrm>
            <a:off x="1865563" y="1181895"/>
            <a:ext cx="9170737" cy="4946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know which words were used in making a classification decision to verify its accuracy.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know whether your model has legitimately learned a difficult pattern, or if it’s focused on spurious correlations. 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understand what information a pre-trained model has captured internally</a:t>
            </a:r>
          </a:p>
        </p:txBody>
      </p:sp>
    </p:spTree>
    <p:extLst>
      <p:ext uri="{BB962C8B-B14F-4D97-AF65-F5344CB8AC3E}">
        <p14:creationId xmlns:p14="http://schemas.microsoft.com/office/powerpoint/2010/main" val="3085293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974342" y="284590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D56A9-5BCE-3248-8D45-25EE75E9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66" y="1163511"/>
            <a:ext cx="8718434" cy="2057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1C724-86DC-C54C-A5E8-A8753585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3429000"/>
            <a:ext cx="5492750" cy="2577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901D5-00AB-E240-9CD0-68665F98C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5" y="6285039"/>
            <a:ext cx="35242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1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872742" y="487345"/>
            <a:ext cx="62181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Linear models are very interpretable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8158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LIME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443A8-8E15-2D4F-9F8E-6D45A6A4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23" y="1145401"/>
            <a:ext cx="8325753" cy="46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5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595635" y="271286"/>
            <a:ext cx="7452358" cy="149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Select a specific neighborhood of data and a subset of the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8158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LIME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8F647-7834-9B49-ADBB-955B8405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1585286"/>
            <a:ext cx="6896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430D8-753D-C442-84FC-62E85355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2980216"/>
            <a:ext cx="3160153" cy="2900960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501900" y="275372"/>
            <a:ext cx="8313665" cy="149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Select a specific neighborhood of data and a subset of the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8158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LIME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7042E-F519-E446-87F1-0E6FAD73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1529736"/>
            <a:ext cx="2835275" cy="1149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18B3D-076F-D844-ADB7-A00798CB7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814" y="1869973"/>
            <a:ext cx="6295278" cy="3848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D1367-E1BF-5B41-8AF6-060F52259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382" y="6148840"/>
            <a:ext cx="2806700" cy="3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6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6E4EB-2163-844F-85FC-353C959C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86" y="2197002"/>
            <a:ext cx="4305106" cy="2749550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501900" y="275373"/>
            <a:ext cx="8313665" cy="524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Inspecting Attention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15016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83CFA-217A-CF4F-9A1A-CF245AB0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163" y="2197002"/>
            <a:ext cx="3995237" cy="29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501900" y="275372"/>
            <a:ext cx="8313665" cy="149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Inspecting Attention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15016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E6C9E7-6A41-4045-AE68-56C2B6EE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93" y="1769227"/>
            <a:ext cx="5115072" cy="4161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E4BCB-E97B-0E42-A1AD-FCA55E999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17" y="815281"/>
            <a:ext cx="3419448" cy="53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252735" y="2220682"/>
            <a:ext cx="8313665" cy="149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Does Attention answer all of our questions? Provides all the insights we want?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15016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0B0A-2F5A-464A-AF25-0801E3CB7382}"/>
              </a:ext>
            </a:extLst>
          </p:cNvPr>
          <p:cNvSpPr/>
          <p:nvPr/>
        </p:nvSpPr>
        <p:spPr>
          <a:xfrm>
            <a:off x="327186" y="666002"/>
            <a:ext cx="15016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736378-86B4-2540-B195-A4BA1722041D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4FCB52-9B0C-C34A-B30E-F6C1EA22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69" y="971707"/>
            <a:ext cx="9336462" cy="538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3753FD-D0D2-2A44-9FDB-B054B858DF3D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9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E6B3C04-55C4-0F42-AA01-2F9D4A67747A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7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99C57-AD62-1343-B001-9DD17EC4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89" y="863599"/>
            <a:ext cx="6987021" cy="19176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C9914-4A2B-1A4A-94BC-2BFC52CE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3221960"/>
            <a:ext cx="9740900" cy="2649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7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3931A-5C8D-3C45-890C-D30C6510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04" y="398619"/>
            <a:ext cx="6824792" cy="2011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885E8-99CE-F348-B5FE-720D84B0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875" y="2628899"/>
            <a:ext cx="7802249" cy="32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33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DEB9C-EB51-8344-97FA-684F946C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83" y="1301750"/>
            <a:ext cx="7090833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7683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BERTology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08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853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F1DF5-B52C-F746-AA8C-06E2937D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253843"/>
            <a:ext cx="7988300" cy="37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7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A036E-37D5-CB41-8E52-ECAC0E0A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16850"/>
            <a:ext cx="10210800" cy="3870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22507B-662B-4C42-BD6B-44AE99FFFFBD}"/>
              </a:ext>
            </a:extLst>
          </p:cNvPr>
          <p:cNvSpPr/>
          <p:nvPr/>
        </p:nvSpPr>
        <p:spPr>
          <a:xfrm>
            <a:off x="327186" y="666002"/>
            <a:ext cx="853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121FB0-5989-404C-B54E-6FF05F464413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07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Findings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14D6F-40A3-534C-A636-DC0CA6C6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158101"/>
            <a:ext cx="8170088" cy="4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2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DCEDE-C7A0-4E43-A265-59527D70D743}"/>
              </a:ext>
            </a:extLst>
          </p:cNvPr>
          <p:cNvSpPr txBox="1">
            <a:spLocks/>
          </p:cNvSpPr>
          <p:nvPr/>
        </p:nvSpPr>
        <p:spPr>
          <a:xfrm>
            <a:off x="1" y="313920"/>
            <a:ext cx="5270500" cy="1197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What if we fall back to just single neurons?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9BF2D-18AE-8E40-81A7-4E651158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52" y="400032"/>
            <a:ext cx="5969149" cy="60579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B84F45-0F0E-2243-B452-68C8D078074B}"/>
              </a:ext>
            </a:extLst>
          </p:cNvPr>
          <p:cNvSpPr/>
          <p:nvPr/>
        </p:nvSpPr>
        <p:spPr>
          <a:xfrm>
            <a:off x="233452" y="3212068"/>
            <a:ext cx="47195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openai.com</a:t>
            </a:r>
            <a:r>
              <a:rPr lang="en-US" sz="1400" dirty="0"/>
              <a:t>/blog/unsupervised-sentiment-neuron/</a:t>
            </a:r>
          </a:p>
        </p:txBody>
      </p:sp>
    </p:spTree>
    <p:extLst>
      <p:ext uri="{BB962C8B-B14F-4D97-AF65-F5344CB8AC3E}">
        <p14:creationId xmlns:p14="http://schemas.microsoft.com/office/powerpoint/2010/main" val="306222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3E163B-EED3-4745-AC2F-3EFCF8C4F5F7}"/>
              </a:ext>
            </a:extLst>
          </p:cNvPr>
          <p:cNvSpPr/>
          <p:nvPr/>
        </p:nvSpPr>
        <p:spPr>
          <a:xfrm>
            <a:off x="1803400" y="1909263"/>
            <a:ext cx="9042400" cy="2621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Given an encoder model (e.g., BERT) pretrained on a certain task, we use the representations it produces to train a classifier (without further fine-tuning the model) to predict a linguistic property of the input text.</a:t>
            </a:r>
          </a:p>
        </p:txBody>
      </p:sp>
    </p:spTree>
    <p:extLst>
      <p:ext uri="{BB962C8B-B14F-4D97-AF65-F5344CB8AC3E}">
        <p14:creationId xmlns:p14="http://schemas.microsoft.com/office/powerpoint/2010/main" val="679620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3E163B-EED3-4745-AC2F-3EFCF8C4F5F7}"/>
              </a:ext>
            </a:extLst>
          </p:cNvPr>
          <p:cNvSpPr/>
          <p:nvPr/>
        </p:nvSpPr>
        <p:spPr>
          <a:xfrm>
            <a:off x="1803400" y="1794963"/>
            <a:ext cx="9042400" cy="326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If we can train a simple classifier to predict a property of the input text based on its representation, it means the property is encoded somewhere in the representation.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If we cannot, it may or may not be encoded.</a:t>
            </a:r>
          </a:p>
        </p:txBody>
      </p:sp>
    </p:spTree>
    <p:extLst>
      <p:ext uri="{BB962C8B-B14F-4D97-AF65-F5344CB8AC3E}">
        <p14:creationId xmlns:p14="http://schemas.microsoft.com/office/powerpoint/2010/main" val="302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08B27-6802-3541-827C-1C17BFFC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487345"/>
            <a:ext cx="7539937" cy="5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3072-CCCB-4C4A-9B35-CD5A23FF4F16}"/>
              </a:ext>
            </a:extLst>
          </p:cNvPr>
          <p:cNvSpPr/>
          <p:nvPr/>
        </p:nvSpPr>
        <p:spPr>
          <a:xfrm>
            <a:off x="2089233" y="1362046"/>
            <a:ext cx="3234329" cy="50917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EF93A-7356-1548-A7E8-F41E1642D039}"/>
              </a:ext>
            </a:extLst>
          </p:cNvPr>
          <p:cNvSpPr/>
          <p:nvPr/>
        </p:nvSpPr>
        <p:spPr>
          <a:xfrm>
            <a:off x="1071344" y="243251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4B93ED-398D-104A-8DBD-E065829DF1B7}"/>
              </a:ext>
            </a:extLst>
          </p:cNvPr>
          <p:cNvSpPr/>
          <p:nvPr/>
        </p:nvSpPr>
        <p:spPr>
          <a:xfrm>
            <a:off x="1071344" y="2514347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A19DF-6AFE-3D46-BCB7-4A811E9A7258}"/>
              </a:ext>
            </a:extLst>
          </p:cNvPr>
          <p:cNvSpPr/>
          <p:nvPr/>
        </p:nvSpPr>
        <p:spPr>
          <a:xfrm>
            <a:off x="501429" y="266222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E6B3C04-55C4-0F42-AA01-2F9D4A67747A}"/>
              </a:ext>
            </a:extLst>
          </p:cNvPr>
          <p:cNvSpPr txBox="1">
            <a:spLocks/>
          </p:cNvSpPr>
          <p:nvPr/>
        </p:nvSpPr>
        <p:spPr>
          <a:xfrm>
            <a:off x="2154342" y="1053179"/>
            <a:ext cx="6814293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Model Debugging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Interpretable Evaluation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Interpreting Predictions (Probing)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E070A-FF40-CF4B-B247-92268E839C60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1D01C-75F4-6844-BD94-69D19622427C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AF2AF6-4075-DE43-A658-F6C045F505E4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BDD73D-1881-B540-B468-959CD46A3AB9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139D2A-65CD-BF47-BDD6-0D34B8061EC1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46F18A-949B-0A43-9195-1F4950B4B2B1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92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D7B6F-3CD4-7441-8C1F-9DEBEF63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92" y="1528925"/>
            <a:ext cx="9020040" cy="3800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1ABC8-9D5B-4149-AF8B-3EDD57E5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6" y="5676244"/>
            <a:ext cx="2268449" cy="4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1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049E44-BF86-1F4E-B654-41C11D49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4" y="487345"/>
            <a:ext cx="6124575" cy="3630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B3ABA-3F0A-7348-B79D-65CE5D8B9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385" y="4238331"/>
            <a:ext cx="7246915" cy="1998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C1513-2A14-6C47-83DF-035E536B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86" y="5676244"/>
            <a:ext cx="2268449" cy="4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3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5C40E-226F-1649-9D65-CA8F164DDB01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C1513-2A14-6C47-83DF-035E536B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6" y="5676244"/>
            <a:ext cx="2268449" cy="433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065BE-1468-9F46-88F0-FF6C007D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864683"/>
            <a:ext cx="71924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9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874B3-9586-7346-B01B-D72EDBFC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148780"/>
            <a:ext cx="2247900" cy="390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A8B4E-C672-3543-97DB-720018BCB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261" y="972368"/>
            <a:ext cx="8755477" cy="50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83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FDE5B-BE2C-5441-8138-ABA5B5C6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259049"/>
            <a:ext cx="2434167" cy="36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7910D-1B99-AF4D-9EDE-418A105F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75" y="913964"/>
            <a:ext cx="8978900" cy="52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2D5C2-1D74-F442-9081-1A6A3FC5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03259"/>
            <a:ext cx="10134600" cy="50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11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571A7-BC9B-544B-9DCA-B721367D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1" y="1225550"/>
            <a:ext cx="5706808" cy="328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147F6-A7C6-8742-A81C-43B691B3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417" y="1225550"/>
            <a:ext cx="5822583" cy="3397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349500" y="56324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Lower layers capture more on syntax, upper layers capture more semantics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B7EBC0-18AF-7E4D-B562-BCB292358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" y="6246954"/>
            <a:ext cx="2203450" cy="3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349500" y="56324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Lower layers capture more on syntax, upper layers capture more semantics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D9CA3-1037-994F-A5EA-60934499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800064"/>
            <a:ext cx="7958065" cy="434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90022A-A284-5448-B8F2-CE5BB5C4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50" y="6246954"/>
            <a:ext cx="2203450" cy="3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3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146300" y="552450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Lower layers capture more on syntax, upper layers capture more semantics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FF0C0-A5CF-8D42-9C58-6DF6FC1B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66002"/>
            <a:ext cx="8621627" cy="4508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EF922-5025-B04C-9E9F-80B80575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5" y="6290045"/>
            <a:ext cx="2268449" cy="3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8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146300" y="5707062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encode syntactic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60FBA-133C-C24B-945D-095093FC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4" y="6294482"/>
            <a:ext cx="3533614" cy="30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ADE68-163D-4B4F-A886-D5497AC85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976" y="922740"/>
            <a:ext cx="9360524" cy="44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251093" cy="650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067297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Premise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EC5D5F-1FF6-B343-8255-659B3A340009}"/>
              </a:ext>
            </a:extLst>
          </p:cNvPr>
          <p:cNvSpPr txBox="1">
            <a:spLocks/>
          </p:cNvSpPr>
          <p:nvPr/>
        </p:nvSpPr>
        <p:spPr>
          <a:xfrm>
            <a:off x="327186" y="2021785"/>
            <a:ext cx="5083014" cy="3322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/>
              <a:t>In the “old days” (aka pre-2013), NLP models were comprised of many hand-engineered features.</a:t>
            </a:r>
          </a:p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/>
              <a:t>Debugging was straight-forward.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E13DB-64DA-8945-A22A-55D7E5A5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28" y="881887"/>
            <a:ext cx="6019886" cy="49639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2BF4C5-0522-8B4D-A04A-A3FA9D1172E4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Yonatan </a:t>
            </a:r>
            <a:r>
              <a:rPr lang="en-US" sz="1200" dirty="0" err="1">
                <a:solidFill>
                  <a:srgbClr val="C00000"/>
                </a:solidFill>
              </a:rPr>
              <a:t>Belinkov</a:t>
            </a:r>
            <a:r>
              <a:rPr lang="en-US" sz="1200" dirty="0">
                <a:solidFill>
                  <a:srgbClr val="C00000"/>
                </a:solidFill>
              </a:rPr>
              <a:t> and Jacob Andreas</a:t>
            </a:r>
          </a:p>
        </p:txBody>
      </p:sp>
    </p:spTree>
    <p:extLst>
      <p:ext uri="{BB962C8B-B14F-4D97-AF65-F5344CB8AC3E}">
        <p14:creationId xmlns:p14="http://schemas.microsoft.com/office/powerpoint/2010/main" val="3814075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146300" y="5707062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encode syntactic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60FBA-133C-C24B-945D-095093FC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4" y="6294482"/>
            <a:ext cx="3533614" cy="306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50D1C2-AB11-024F-9027-A0261C68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1558962"/>
            <a:ext cx="9469672" cy="34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31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146300" y="5707062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encode syntactic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60FBA-133C-C24B-945D-095093FC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4" y="6294482"/>
            <a:ext cx="3533614" cy="306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1AE9E-C23F-A64C-BA8D-4A3C6E9F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449352"/>
            <a:ext cx="8240736" cy="31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7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2146300" y="5707062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encode syntactic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60FBA-133C-C24B-945D-095093FC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4" y="6294482"/>
            <a:ext cx="3533614" cy="306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089BE-9F8C-6D41-83D6-A2212FA1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1594293"/>
            <a:ext cx="8712200" cy="3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16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1739900" y="60261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know </a:t>
            </a:r>
            <a:r>
              <a:rPr lang="en-US" sz="2400" dirty="0">
                <a:solidFill>
                  <a:srgbClr val="C00000"/>
                </a:solidFill>
              </a:rPr>
              <a:t>numbers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36288-E69C-F343-9EB1-AEA6FB78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108090"/>
            <a:ext cx="9194800" cy="4641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6B7F9-C67F-9441-AFE3-870874A7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6191998"/>
            <a:ext cx="2179549" cy="3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1739900" y="60261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know </a:t>
            </a:r>
            <a:r>
              <a:rPr lang="en-US" sz="2400" dirty="0">
                <a:solidFill>
                  <a:srgbClr val="C00000"/>
                </a:solidFill>
              </a:rPr>
              <a:t>numbers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6B7F9-C67F-9441-AFE3-870874A7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191998"/>
            <a:ext cx="2179549" cy="3385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7277D8-75EF-8141-98CF-A87B9DE1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1390485"/>
            <a:ext cx="10452100" cy="33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4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1739900" y="60261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know </a:t>
            </a:r>
            <a:r>
              <a:rPr lang="en-US" sz="2400" dirty="0">
                <a:solidFill>
                  <a:srgbClr val="C00000"/>
                </a:solidFill>
              </a:rPr>
              <a:t>world knowledge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636AB-BA91-7A49-9809-47249B72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1" y="6174833"/>
            <a:ext cx="2089150" cy="363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651A3-F291-D441-BA7E-BDE73A157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560" y="1443201"/>
            <a:ext cx="7902540" cy="4508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1374B-5958-644A-ABA8-D3671CB7B2E0}"/>
              </a:ext>
            </a:extLst>
          </p:cNvPr>
          <p:cNvSpPr/>
          <p:nvPr/>
        </p:nvSpPr>
        <p:spPr>
          <a:xfrm>
            <a:off x="3784356" y="444527"/>
            <a:ext cx="5770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LAMA (</a:t>
            </a:r>
            <a:r>
              <a:rPr lang="en-US" sz="2400" b="1" dirty="0" err="1">
                <a:solidFill>
                  <a:srgbClr val="C00000"/>
                </a:solidFill>
                <a:latin typeface="Avenir Book" panose="02000503020000020003" pitchFamily="2" charset="0"/>
              </a:rPr>
              <a:t>LAnguage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 Model Analysis) probe</a:t>
            </a:r>
          </a:p>
        </p:txBody>
      </p:sp>
    </p:spTree>
    <p:extLst>
      <p:ext uri="{BB962C8B-B14F-4D97-AF65-F5344CB8AC3E}">
        <p14:creationId xmlns:p14="http://schemas.microsoft.com/office/powerpoint/2010/main" val="2145394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1739900" y="60261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know </a:t>
            </a:r>
            <a:r>
              <a:rPr lang="en-US" sz="2400" dirty="0">
                <a:solidFill>
                  <a:srgbClr val="C00000"/>
                </a:solidFill>
              </a:rPr>
              <a:t>world knowledge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636AB-BA91-7A49-9809-47249B72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1" y="6174833"/>
            <a:ext cx="2089150" cy="3630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1374B-5958-644A-ABA8-D3671CB7B2E0}"/>
              </a:ext>
            </a:extLst>
          </p:cNvPr>
          <p:cNvSpPr/>
          <p:nvPr/>
        </p:nvSpPr>
        <p:spPr>
          <a:xfrm>
            <a:off x="3784356" y="444527"/>
            <a:ext cx="5770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LAMA (</a:t>
            </a:r>
            <a:r>
              <a:rPr lang="en-US" sz="2400" b="1" dirty="0" err="1">
                <a:solidFill>
                  <a:srgbClr val="C00000"/>
                </a:solidFill>
                <a:latin typeface="Avenir Book" panose="02000503020000020003" pitchFamily="2" charset="0"/>
              </a:rPr>
              <a:t>LAnguage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 Model Analysis) probe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09B2D-12CC-FD41-8A4D-F1FFB77B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236392"/>
            <a:ext cx="8904170" cy="43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3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66CB23-3DDB-E54D-AAAB-BBCF1891949E}"/>
              </a:ext>
            </a:extLst>
          </p:cNvPr>
          <p:cNvSpPr txBox="1">
            <a:spLocks/>
          </p:cNvSpPr>
          <p:nvPr/>
        </p:nvSpPr>
        <p:spPr>
          <a:xfrm>
            <a:off x="1739900" y="6026150"/>
            <a:ext cx="8712200" cy="831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BERT know </a:t>
            </a:r>
            <a:r>
              <a:rPr lang="en-US" sz="2400" dirty="0">
                <a:solidFill>
                  <a:srgbClr val="C00000"/>
                </a:solidFill>
              </a:rPr>
              <a:t>world knowledge</a:t>
            </a:r>
            <a:r>
              <a:rPr lang="en-US" sz="2400" dirty="0"/>
              <a:t>?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636AB-BA91-7A49-9809-47249B72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1" y="6174833"/>
            <a:ext cx="2089150" cy="3630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1374B-5958-644A-ABA8-D3671CB7B2E0}"/>
              </a:ext>
            </a:extLst>
          </p:cNvPr>
          <p:cNvSpPr/>
          <p:nvPr/>
        </p:nvSpPr>
        <p:spPr>
          <a:xfrm>
            <a:off x="3784356" y="444527"/>
            <a:ext cx="5770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LAMA (</a:t>
            </a:r>
            <a:r>
              <a:rPr lang="en-US" sz="2400" b="1" dirty="0" err="1">
                <a:solidFill>
                  <a:srgbClr val="C00000"/>
                </a:solidFill>
                <a:latin typeface="Avenir Book" panose="02000503020000020003" pitchFamily="2" charset="0"/>
              </a:rPr>
              <a:t>LAnguage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 Model Analysis) probe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58C1F-EA7E-C742-B3EC-7068C2B2F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1" y="1397568"/>
            <a:ext cx="11214100" cy="42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1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0A1C0-96C2-C547-B630-20473D87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460107"/>
            <a:ext cx="8928100" cy="3937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F7D69-0852-EB41-A25D-FC754B33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6228080"/>
            <a:ext cx="2743200" cy="4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5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0C571F-6C7A-534E-8CA2-FA99B4E89AFA}"/>
              </a:ext>
            </a:extLst>
          </p:cNvPr>
          <p:cNvSpPr txBox="1">
            <a:spLocks/>
          </p:cNvSpPr>
          <p:nvPr/>
        </p:nvSpPr>
        <p:spPr>
          <a:xfrm>
            <a:off x="3865651" y="1816137"/>
            <a:ext cx="5418049" cy="2390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/>
              <a:t>Probing seems great.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Any negatives?</a:t>
            </a:r>
            <a:endParaRPr lang="en-US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5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2250914" cy="871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7670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The black box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645292-A2F7-FB42-A54B-61248D370BD4}"/>
              </a:ext>
            </a:extLst>
          </p:cNvPr>
          <p:cNvSpPr txBox="1">
            <a:spLocks/>
          </p:cNvSpPr>
          <p:nvPr/>
        </p:nvSpPr>
        <p:spPr>
          <a:xfrm>
            <a:off x="9192491" y="4966416"/>
            <a:ext cx="1214384" cy="541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Input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A3947C-7B80-334D-9130-473229F146B8}"/>
              </a:ext>
            </a:extLst>
          </p:cNvPr>
          <p:cNvSpPr txBox="1">
            <a:spLocks/>
          </p:cNvSpPr>
          <p:nvPr/>
        </p:nvSpPr>
        <p:spPr>
          <a:xfrm>
            <a:off x="9192491" y="1472452"/>
            <a:ext cx="1639844" cy="509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85DFA5-843D-D947-A106-8ABD5C04A7C1}"/>
              </a:ext>
            </a:extLst>
          </p:cNvPr>
          <p:cNvSpPr/>
          <p:nvPr/>
        </p:nvSpPr>
        <p:spPr>
          <a:xfrm>
            <a:off x="8390826" y="2808263"/>
            <a:ext cx="2906038" cy="12651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Deep Neural Network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FB1977-D7D8-5540-983F-9C909191368C}"/>
              </a:ext>
            </a:extLst>
          </p:cNvPr>
          <p:cNvCxnSpPr>
            <a:cxnSpLocks/>
          </p:cNvCxnSpPr>
          <p:nvPr/>
        </p:nvCxnSpPr>
        <p:spPr>
          <a:xfrm flipV="1">
            <a:off x="9815670" y="4260275"/>
            <a:ext cx="0" cy="6780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62741-00AE-3644-946A-007687CC0953}"/>
              </a:ext>
            </a:extLst>
          </p:cNvPr>
          <p:cNvCxnSpPr>
            <a:cxnSpLocks/>
          </p:cNvCxnSpPr>
          <p:nvPr/>
        </p:nvCxnSpPr>
        <p:spPr>
          <a:xfrm flipV="1">
            <a:off x="9843844" y="1994481"/>
            <a:ext cx="0" cy="6780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EEEC5D5F-1FF6-B343-8255-659B3A340009}"/>
              </a:ext>
            </a:extLst>
          </p:cNvPr>
          <p:cNvSpPr txBox="1">
            <a:spLocks/>
          </p:cNvSpPr>
          <p:nvPr/>
        </p:nvSpPr>
        <p:spPr>
          <a:xfrm>
            <a:off x="709863" y="1472452"/>
            <a:ext cx="7227625" cy="33224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Do neural nets learn any kind of interpretable structure?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we explain how well they generalize?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When will they succeed and fail?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Why do they make particular decisions?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21A308-DEF7-A940-9F06-AAB018D0A830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Yonatan </a:t>
            </a:r>
            <a:r>
              <a:rPr lang="en-US" sz="1200" dirty="0" err="1">
                <a:solidFill>
                  <a:srgbClr val="C00000"/>
                </a:solidFill>
              </a:rPr>
              <a:t>Belinkov</a:t>
            </a:r>
            <a:r>
              <a:rPr lang="en-US" sz="1200" dirty="0">
                <a:solidFill>
                  <a:srgbClr val="C00000"/>
                </a:solidFill>
              </a:rPr>
              <a:t> and Jacob Andreas</a:t>
            </a:r>
          </a:p>
        </p:txBody>
      </p:sp>
    </p:spTree>
    <p:extLst>
      <p:ext uri="{BB962C8B-B14F-4D97-AF65-F5344CB8AC3E}">
        <p14:creationId xmlns:p14="http://schemas.microsoft.com/office/powerpoint/2010/main" val="2044912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F7D69-0852-EB41-A25D-FC754B33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228080"/>
            <a:ext cx="2743200" cy="4044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615D8D-FCEE-0A45-B65E-754FAADDC3F7}"/>
              </a:ext>
            </a:extLst>
          </p:cNvPr>
          <p:cNvSpPr/>
          <p:nvPr/>
        </p:nvSpPr>
        <p:spPr>
          <a:xfrm>
            <a:off x="1803400" y="2267576"/>
            <a:ext cx="8870633" cy="147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Does not necessarily correlate with downstream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Probe may simply learn the task</a:t>
            </a:r>
          </a:p>
        </p:txBody>
      </p:sp>
    </p:spTree>
    <p:extLst>
      <p:ext uri="{BB962C8B-B14F-4D97-AF65-F5344CB8AC3E}">
        <p14:creationId xmlns:p14="http://schemas.microsoft.com/office/powerpoint/2010/main" val="4015734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14762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2684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86329-BFA0-CD46-A488-D50A7AD4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95400"/>
            <a:ext cx="8479014" cy="4021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2FC31-8207-864E-8E57-952B9879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48224"/>
            <a:ext cx="2174714" cy="391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C94BA-6DEC-7C4B-827C-2034861F86E3}"/>
              </a:ext>
            </a:extLst>
          </p:cNvPr>
          <p:cNvSpPr/>
          <p:nvPr/>
        </p:nvSpPr>
        <p:spPr>
          <a:xfrm>
            <a:off x="233452" y="6356350"/>
            <a:ext cx="3767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73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4282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1259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 with Control Tasks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2FC31-8207-864E-8E57-952B9879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8224"/>
            <a:ext cx="2174714" cy="391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C94BA-6DEC-7C4B-827C-2034861F86E3}"/>
              </a:ext>
            </a:extLst>
          </p:cNvPr>
          <p:cNvSpPr/>
          <p:nvPr/>
        </p:nvSpPr>
        <p:spPr>
          <a:xfrm>
            <a:off x="233452" y="6356350"/>
            <a:ext cx="3767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2F0CA-114F-4644-8711-88F09ED0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88" y="1041400"/>
            <a:ext cx="6718161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63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4282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1259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 with Control Tasks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2FC31-8207-864E-8E57-952B9879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8224"/>
            <a:ext cx="2174714" cy="391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C94BA-6DEC-7C4B-827C-2034861F86E3}"/>
              </a:ext>
            </a:extLst>
          </p:cNvPr>
          <p:cNvSpPr/>
          <p:nvPr/>
        </p:nvSpPr>
        <p:spPr>
          <a:xfrm>
            <a:off x="233452" y="6356350"/>
            <a:ext cx="3767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055ED-F354-8249-978E-D0CD9768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1291440"/>
            <a:ext cx="8525075" cy="45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83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4282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1259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 with Control Tasks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2FC31-8207-864E-8E57-952B9879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8224"/>
            <a:ext cx="2174714" cy="391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C94BA-6DEC-7C4B-827C-2034861F86E3}"/>
              </a:ext>
            </a:extLst>
          </p:cNvPr>
          <p:cNvSpPr/>
          <p:nvPr/>
        </p:nvSpPr>
        <p:spPr>
          <a:xfrm>
            <a:off x="233452" y="6356350"/>
            <a:ext cx="3767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6B9AB-15F2-EE45-8317-65E809C85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385072"/>
            <a:ext cx="8534400" cy="3431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F0A5C2-D1B5-634D-8F61-19E1B19DF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0" y="1207216"/>
            <a:ext cx="7181850" cy="9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89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42829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1259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Probing with Control Tasks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2FC31-8207-864E-8E57-952B9879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8224"/>
            <a:ext cx="2174714" cy="391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C94BA-6DEC-7C4B-827C-2034861F86E3}"/>
              </a:ext>
            </a:extLst>
          </p:cNvPr>
          <p:cNvSpPr/>
          <p:nvPr/>
        </p:nvSpPr>
        <p:spPr>
          <a:xfrm>
            <a:off x="233452" y="6356350"/>
            <a:ext cx="3767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Mohit </a:t>
            </a:r>
            <a:r>
              <a:rPr lang="en-US" sz="1200" dirty="0" err="1">
                <a:solidFill>
                  <a:srgbClr val="C00000"/>
                </a:solidFill>
              </a:rPr>
              <a:t>Iyyer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5A4AB-9C01-114D-AC2D-0375DDC8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171699"/>
            <a:ext cx="7955902" cy="32595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DA56E2-13E1-C244-B248-68FA3350718A}"/>
              </a:ext>
            </a:extLst>
          </p:cNvPr>
          <p:cNvSpPr txBox="1">
            <a:spLocks/>
          </p:cNvSpPr>
          <p:nvPr/>
        </p:nvSpPr>
        <p:spPr>
          <a:xfrm>
            <a:off x="3160578" y="1173162"/>
            <a:ext cx="6662224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Be careful about probe accuracies!</a:t>
            </a:r>
          </a:p>
        </p:txBody>
      </p:sp>
    </p:spTree>
    <p:extLst>
      <p:ext uri="{BB962C8B-B14F-4D97-AF65-F5344CB8AC3E}">
        <p14:creationId xmlns:p14="http://schemas.microsoft.com/office/powerpoint/2010/main" val="2570091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D19C1-5782-8042-B06E-420E53208AC0}"/>
              </a:ext>
            </a:extLst>
          </p:cNvPr>
          <p:cNvSpPr/>
          <p:nvPr/>
        </p:nvSpPr>
        <p:spPr>
          <a:xfrm>
            <a:off x="327186" y="666002"/>
            <a:ext cx="2009614" cy="13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14308-A413-CC42-B4C1-4502B67F6C59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1259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8DA56E2-13E1-C244-B248-68FA3350718A}"/>
              </a:ext>
            </a:extLst>
          </p:cNvPr>
          <p:cNvSpPr txBox="1">
            <a:spLocks/>
          </p:cNvSpPr>
          <p:nvPr/>
        </p:nvSpPr>
        <p:spPr>
          <a:xfrm>
            <a:off x="889000" y="955638"/>
            <a:ext cx="10833100" cy="523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Just like with all of Machine Learning and Data Science, scrutinize your data and results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Inspect your model, generally, to ensure it’s correctly implemented and sound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Inspect your predictions to ensure your evaluations are sound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Inspect your model’s internals to understand why it makes its predictions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Dissect your method above to ensure it’s fair and accurate</a:t>
            </a:r>
          </a:p>
        </p:txBody>
      </p:sp>
    </p:spTree>
    <p:extLst>
      <p:ext uri="{BB962C8B-B14F-4D97-AF65-F5344CB8AC3E}">
        <p14:creationId xmlns:p14="http://schemas.microsoft.com/office/powerpoint/2010/main" val="308753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2250914" cy="871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7670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The black box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EC5D5F-1FF6-B343-8255-659B3A340009}"/>
              </a:ext>
            </a:extLst>
          </p:cNvPr>
          <p:cNvSpPr txBox="1">
            <a:spLocks/>
          </p:cNvSpPr>
          <p:nvPr/>
        </p:nvSpPr>
        <p:spPr>
          <a:xfrm>
            <a:off x="1319463" y="1236814"/>
            <a:ext cx="9856537" cy="4890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Most of deep learning research: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Trail and error, shots in the dark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Better understanding </a:t>
            </a:r>
            <a:r>
              <a:rPr lang="en-US" sz="2400" dirty="0">
                <a:solidFill>
                  <a:srgbClr val="7030A0"/>
                </a:solidFill>
                <a:sym typeface="Wingdings" pitchFamily="2" charset="2"/>
              </a:rPr>
              <a:t> better systems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ym typeface="Wingdings" pitchFamily="2" charset="2"/>
              </a:rPr>
              <a:t>Accountability, trust, and bias in machine learning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“Right to explanation”, EU regulation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Life threatening situations: healthcare, autonomous cars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sym typeface="Wingdings" pitchFamily="2" charset="2"/>
              </a:rPr>
              <a:t>Better understanding  more accountable systems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ym typeface="Wingdings" pitchFamily="2" charset="2"/>
              </a:rPr>
              <a:t>NNs aid scientific study of language (</a:t>
            </a:r>
            <a:r>
              <a:rPr lang="en-US" sz="2400" dirty="0" err="1">
                <a:sym typeface="Wingdings" pitchFamily="2" charset="2"/>
              </a:rPr>
              <a:t>Linzen</a:t>
            </a:r>
            <a:r>
              <a:rPr lang="en-US" sz="2400" dirty="0">
                <a:sym typeface="Wingdings" pitchFamily="2" charset="2"/>
              </a:rPr>
              <a:t> 2019)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Models of human language acquisition and processing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sym typeface="Wingdings" pitchFamily="2" charset="2"/>
              </a:rPr>
              <a:t>Better understanding  better understanding of humans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26C528-1EE6-6641-8F1E-4B66F37685ED}"/>
              </a:ext>
            </a:extLst>
          </p:cNvPr>
          <p:cNvSpPr txBox="1">
            <a:spLocks/>
          </p:cNvSpPr>
          <p:nvPr/>
        </p:nvSpPr>
        <p:spPr>
          <a:xfrm>
            <a:off x="4716551" y="406364"/>
            <a:ext cx="376704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Why should we care?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19E3E8-6A18-B843-AB2D-5576B7C369CC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Yonatan </a:t>
            </a:r>
            <a:r>
              <a:rPr lang="en-US" sz="1200" dirty="0" err="1">
                <a:solidFill>
                  <a:srgbClr val="C00000"/>
                </a:solidFill>
              </a:rPr>
              <a:t>Belinkov</a:t>
            </a:r>
            <a:r>
              <a:rPr lang="en-US" sz="1200" dirty="0">
                <a:solidFill>
                  <a:srgbClr val="C00000"/>
                </a:solidFill>
              </a:rPr>
              <a:t> and Jacob Andreas</a:t>
            </a:r>
          </a:p>
        </p:txBody>
      </p:sp>
    </p:spTree>
    <p:extLst>
      <p:ext uri="{BB962C8B-B14F-4D97-AF65-F5344CB8AC3E}">
        <p14:creationId xmlns:p14="http://schemas.microsoft.com/office/powerpoint/2010/main" val="306181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7"/>
            <a:ext cx="1400014" cy="61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067297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Situation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645292-A2F7-FB42-A54B-61248D370BD4}"/>
              </a:ext>
            </a:extLst>
          </p:cNvPr>
          <p:cNvSpPr txBox="1">
            <a:spLocks/>
          </p:cNvSpPr>
          <p:nvPr/>
        </p:nvSpPr>
        <p:spPr>
          <a:xfrm>
            <a:off x="9192491" y="4966416"/>
            <a:ext cx="1214384" cy="541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Input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A3947C-7B80-334D-9130-473229F146B8}"/>
              </a:ext>
            </a:extLst>
          </p:cNvPr>
          <p:cNvSpPr txBox="1">
            <a:spLocks/>
          </p:cNvSpPr>
          <p:nvPr/>
        </p:nvSpPr>
        <p:spPr>
          <a:xfrm>
            <a:off x="9192491" y="1472452"/>
            <a:ext cx="1639844" cy="509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85DFA5-843D-D947-A106-8ABD5C04A7C1}"/>
              </a:ext>
            </a:extLst>
          </p:cNvPr>
          <p:cNvSpPr/>
          <p:nvPr/>
        </p:nvSpPr>
        <p:spPr>
          <a:xfrm>
            <a:off x="8390826" y="2808263"/>
            <a:ext cx="2906038" cy="12651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Deep Neural Network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FB1977-D7D8-5540-983F-9C909191368C}"/>
              </a:ext>
            </a:extLst>
          </p:cNvPr>
          <p:cNvCxnSpPr>
            <a:cxnSpLocks/>
          </p:cNvCxnSpPr>
          <p:nvPr/>
        </p:nvCxnSpPr>
        <p:spPr>
          <a:xfrm flipV="1">
            <a:off x="9815670" y="4260275"/>
            <a:ext cx="0" cy="6780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62741-00AE-3644-946A-007687CC0953}"/>
              </a:ext>
            </a:extLst>
          </p:cNvPr>
          <p:cNvCxnSpPr>
            <a:cxnSpLocks/>
          </p:cNvCxnSpPr>
          <p:nvPr/>
        </p:nvCxnSpPr>
        <p:spPr>
          <a:xfrm flipV="1">
            <a:off x="9843844" y="1994481"/>
            <a:ext cx="0" cy="6780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EEEC5D5F-1FF6-B343-8255-659B3A340009}"/>
              </a:ext>
            </a:extLst>
          </p:cNvPr>
          <p:cNvSpPr txBox="1">
            <a:spLocks/>
          </p:cNvSpPr>
          <p:nvPr/>
        </p:nvSpPr>
        <p:spPr>
          <a:xfrm>
            <a:off x="709863" y="1472452"/>
            <a:ext cx="7227625" cy="3322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You’ve developed a deep learning NLP model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Code looks correct to you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It has low accuracy or makes odd errors</a:t>
            </a:r>
          </a:p>
          <a:p>
            <a:pPr marL="457200" indent="-4572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What do you do?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6FEDA-BFB0-C348-9BCD-04594A320B5B}"/>
              </a:ext>
            </a:extLst>
          </p:cNvPr>
          <p:cNvSpPr/>
          <p:nvPr/>
        </p:nvSpPr>
        <p:spPr>
          <a:xfrm>
            <a:off x="233452" y="6400412"/>
            <a:ext cx="5862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Slide based on, inspired by, or directly from Graham </a:t>
            </a:r>
            <a:r>
              <a:rPr lang="en-US" sz="1200" dirty="0" err="1">
                <a:solidFill>
                  <a:srgbClr val="C00000"/>
                </a:solidFill>
              </a:rPr>
              <a:t>Neubig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5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15290</TotalTime>
  <Words>1749</Words>
  <Application>Microsoft Macintosh PowerPoint</Application>
  <PresentationFormat>Widescreen</PresentationFormat>
  <Paragraphs>386</Paragraphs>
  <Slides>76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American Typewriter</vt:lpstr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Office Theme</vt:lpstr>
      <vt:lpstr>Lecture 19: Debugging and Probing What’s going on with my model?!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676</cp:revision>
  <cp:lastPrinted>2020-01-23T07:18:22Z</cp:lastPrinted>
  <dcterms:created xsi:type="dcterms:W3CDTF">2020-01-21T14:53:13Z</dcterms:created>
  <dcterms:modified xsi:type="dcterms:W3CDTF">2021-11-04T12:59:33Z</dcterms:modified>
</cp:coreProperties>
</file>